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60" r:id="rId2"/>
    <p:sldId id="285" r:id="rId3"/>
    <p:sldId id="259" r:id="rId4"/>
    <p:sldId id="261" r:id="rId5"/>
    <p:sldId id="284" r:id="rId6"/>
    <p:sldId id="263" r:id="rId7"/>
    <p:sldId id="265" r:id="rId8"/>
    <p:sldId id="267" r:id="rId9"/>
    <p:sldId id="268" r:id="rId10"/>
    <p:sldId id="269" r:id="rId11"/>
    <p:sldId id="270" r:id="rId12"/>
    <p:sldId id="271" r:id="rId13"/>
    <p:sldId id="281" r:id="rId14"/>
    <p:sldId id="272" r:id="rId15"/>
    <p:sldId id="273" r:id="rId16"/>
    <p:sldId id="282" r:id="rId17"/>
    <p:sldId id="274" r:id="rId18"/>
    <p:sldId id="275" r:id="rId19"/>
    <p:sldId id="276" r:id="rId20"/>
    <p:sldId id="277" r:id="rId21"/>
    <p:sldId id="278" r:id="rId22"/>
    <p:sldId id="279" r:id="rId23"/>
    <p:sldId id="286" r:id="rId24"/>
    <p:sldId id="28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18" autoAdjust="0"/>
    <p:restoredTop sz="94635" autoAdjust="0"/>
  </p:normalViewPr>
  <p:slideViewPr>
    <p:cSldViewPr>
      <p:cViewPr varScale="1">
        <p:scale>
          <a:sx n="92" d="100"/>
          <a:sy n="92" d="100"/>
        </p:scale>
        <p:origin x="-209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1" d="100"/>
          <a:sy n="71" d="100"/>
        </p:scale>
        <p:origin x="-3062"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3D27B6-5442-4C36-A724-6058C505391E}" type="datetimeFigureOut">
              <a:rPr lang="en-US" smtClean="0"/>
              <a:t>8/26/2019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48817A-A55C-44D3-9E0B-03B8F2DB15C9}" type="slidenum">
              <a:rPr lang="en-US" smtClean="0"/>
              <a:t>‹#›</a:t>
            </a:fld>
            <a:endParaRPr lang="en-US" dirty="0"/>
          </a:p>
        </p:txBody>
      </p:sp>
    </p:spTree>
    <p:extLst>
      <p:ext uri="{BB962C8B-B14F-4D97-AF65-F5344CB8AC3E}">
        <p14:creationId xmlns:p14="http://schemas.microsoft.com/office/powerpoint/2010/main" val="1088557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3"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fontAlgn="base">
              <a:spcBef>
                <a:spcPct val="0"/>
              </a:spcBef>
              <a:spcAft>
                <a:spcPct val="0"/>
              </a:spcAft>
              <a:defRPr/>
            </a:pPr>
            <a:r>
              <a:rPr lang="en-US" dirty="0" smtClean="0">
                <a:solidFill>
                  <a:prstClr val="black">
                    <a:tint val="75000"/>
                  </a:prstClr>
                </a:solidFill>
              </a:rPr>
              <a:t>August 14-15	</a:t>
            </a:r>
            <a:endParaRPr lang="en-US" dirty="0">
              <a:solidFill>
                <a:prstClr val="black">
                  <a:tint val="75000"/>
                </a:prstClr>
              </a:solidFill>
            </a:endParaRPr>
          </a:p>
        </p:txBody>
      </p:sp>
      <p:sp>
        <p:nvSpPr>
          <p:cNvPr id="14"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fontAlgn="base">
              <a:spcBef>
                <a:spcPct val="0"/>
              </a:spcBef>
              <a:spcAft>
                <a:spcPct val="0"/>
              </a:spcAft>
              <a:defRPr/>
            </a:pPr>
            <a:r>
              <a:rPr lang="en-US" dirty="0" smtClean="0">
                <a:solidFill>
                  <a:prstClr val="black">
                    <a:tint val="75000"/>
                  </a:prstClr>
                </a:solidFill>
              </a:rPr>
              <a:t>2019 Annual IFTA Business Meeting</a:t>
            </a:r>
            <a:endParaRPr lang="en-US" dirty="0">
              <a:solidFill>
                <a:prstClr val="black">
                  <a:tint val="75000"/>
                </a:prstClr>
              </a:solidFill>
            </a:endParaRPr>
          </a:p>
        </p:txBody>
      </p:sp>
      <p:sp>
        <p:nvSpPr>
          <p:cNvPr id="15"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368523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Slide Number Placeholder 5"/>
          <p:cNvSpPr txBox="1">
            <a:spLocks/>
          </p:cNvSpPr>
          <p:nvPr/>
        </p:nvSpPr>
        <p:spPr>
          <a:xfrm>
            <a:off x="6019800" y="6110287"/>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endParaRPr lang="en-US" altLang="en-US" dirty="0"/>
          </a:p>
        </p:txBody>
      </p:sp>
      <p:sp>
        <p:nvSpPr>
          <p:cNvPr id="9" name="TextBox 8"/>
          <p:cNvSpPr txBox="1">
            <a:spLocks noChangeArrowheads="1"/>
          </p:cNvSpPr>
          <p:nvPr/>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3" name="Date Placeholder 3"/>
          <p:cNvSpPr txBox="1">
            <a:spLocks/>
          </p:cNvSpPr>
          <p:nvPr/>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4" name="Slide Number Placeholder 5"/>
          <p:cNvSpPr txBox="1">
            <a:spLocks/>
          </p:cNvSpPr>
          <p:nvPr/>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
        <p:nvSpPr>
          <p:cNvPr id="3" name="Content Placeholder 2"/>
          <p:cNvSpPr>
            <a:spLocks noGrp="1"/>
          </p:cNvSpPr>
          <p:nvPr>
            <p:ph idx="1"/>
          </p:nvPr>
        </p:nvSpPr>
        <p:spPr>
          <a:xfrm>
            <a:off x="455295" y="1965324"/>
            <a:ext cx="8229600" cy="4144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itle 19"/>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0352087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TextBox 9"/>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1"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a:t>
            </a:r>
            <a:r>
              <a:rPr lang="en-US" baseline="0" dirty="0" smtClean="0">
                <a:solidFill>
                  <a:schemeClr val="tx1"/>
                </a:solidFill>
              </a:rPr>
              <a:t> 14-15</a:t>
            </a:r>
            <a:endParaRPr lang="en-US" dirty="0">
              <a:solidFill>
                <a:schemeClr val="tx1"/>
              </a:solidFill>
            </a:endParaRPr>
          </a:p>
        </p:txBody>
      </p:sp>
      <p:sp>
        <p:nvSpPr>
          <p:cNvPr id="12"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303589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Box 9"/>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2"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3"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359169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Box 9"/>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1"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2"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3584266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Box 7"/>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9"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0"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235827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86157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lumMod val="95000"/>
          </a:schemeClr>
        </a:solidFill>
        <a:effectLst/>
      </p:bgPr>
    </p:bg>
    <p:spTree>
      <p:nvGrpSpPr>
        <p:cNvPr id="1" name=""/>
        <p:cNvGrpSpPr/>
        <p:nvPr/>
      </p:nvGrpSpPr>
      <p:grpSpPr>
        <a:xfrm>
          <a:off x="0" y="0"/>
          <a:ext cx="0" cy="0"/>
          <a:chOff x="0" y="0"/>
          <a:chExt cx="0" cy="0"/>
        </a:xfrm>
      </p:grpSpPr>
      <p:sp>
        <p:nvSpPr>
          <p:cNvPr id="2051" name="Text Placeholder 2"/>
          <p:cNvSpPr>
            <a:spLocks noGrp="1"/>
          </p:cNvSpPr>
          <p:nvPr>
            <p:ph type="body" idx="1"/>
          </p:nvPr>
        </p:nvSpPr>
        <p:spPr bwMode="auto">
          <a:xfrm>
            <a:off x="457200" y="2094549"/>
            <a:ext cx="8229600" cy="4001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schemeClr val="tx1">
                    <a:tint val="75000"/>
                  </a:schemeClr>
                </a:solidFill>
                <a:latin typeface="Arial" charset="0"/>
              </a:defRPr>
            </a:lvl1pPr>
          </a:lstStyle>
          <a:p>
            <a:pPr fontAlgn="base">
              <a:spcBef>
                <a:spcPct val="0"/>
              </a:spcBef>
              <a:spcAft>
                <a:spcPct val="0"/>
              </a:spcAft>
              <a:defRPr/>
            </a:pPr>
            <a:r>
              <a:rPr lang="en-US" dirty="0" smtClean="0">
                <a:solidFill>
                  <a:prstClr val="black">
                    <a:tint val="75000"/>
                  </a:prstClr>
                </a:solidFill>
              </a:rPr>
              <a:t>August 14-15</a:t>
            </a:r>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fontAlgn="base">
              <a:spcBef>
                <a:spcPct val="0"/>
              </a:spcBef>
              <a:spcAft>
                <a:spcPct val="0"/>
              </a:spcAft>
              <a:defRPr/>
            </a:pPr>
            <a:r>
              <a:rPr lang="en-US" dirty="0" smtClean="0">
                <a:solidFill>
                  <a:prstClr val="black">
                    <a:tint val="75000"/>
                  </a:prstClr>
                </a:solidFill>
              </a:rPr>
              <a:t>2019 Annual IFTA Business Meeting</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pic>
        <p:nvPicPr>
          <p:cNvPr id="7" name="Picture 7" descr="iftalogowatermark"/>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0"/>
            <a:ext cx="3352800" cy="1136650"/>
          </a:xfrm>
          <a:prstGeom prst="rect">
            <a:avLst/>
          </a:prstGeom>
          <a:blipFill dpi="0" rotWithShape="1">
            <a:blip r:embed="rId10">
              <a:duotone>
                <a:srgbClr val="000080"/>
                <a:srgbClr val="FFFFFF"/>
              </a:duotone>
            </a:blip>
            <a:srcRect/>
            <a:tile tx="0" ty="0" sx="100000" sy="100000" flip="none" algn="tl"/>
          </a:blip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1382583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 id="2147483670" r:id="rId7"/>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3581401"/>
            <a:ext cx="8229600" cy="2133600"/>
          </a:xfrm>
        </p:spPr>
        <p:txBody>
          <a:bodyPr/>
          <a:lstStyle/>
          <a:p>
            <a:pPr marL="457200" lvl="1" indent="0">
              <a:buNone/>
            </a:pPr>
            <a:endParaRPr lang="en-US" dirty="0"/>
          </a:p>
          <a:p>
            <a:pPr marL="457200" lvl="1" indent="0" algn="r">
              <a:buNone/>
            </a:pPr>
            <a:endParaRPr lang="en-US" i="1" dirty="0" smtClean="0"/>
          </a:p>
          <a:p>
            <a:pPr marL="457200" lvl="1" indent="0" algn="r">
              <a:buNone/>
            </a:pPr>
            <a:r>
              <a:rPr lang="en-US" i="1" dirty="0" smtClean="0"/>
              <a:t>Presented by:</a:t>
            </a:r>
          </a:p>
          <a:p>
            <a:pPr marL="457200" lvl="1" indent="0" algn="r">
              <a:buNone/>
            </a:pPr>
            <a:r>
              <a:rPr lang="en-US" i="1" dirty="0" smtClean="0"/>
              <a:t>David Nicholson (OK) Board of Trustees</a:t>
            </a:r>
          </a:p>
        </p:txBody>
      </p:sp>
      <p:sp>
        <p:nvSpPr>
          <p:cNvPr id="3" name="Title 2"/>
          <p:cNvSpPr>
            <a:spLocks noGrp="1"/>
          </p:cNvSpPr>
          <p:nvPr>
            <p:ph type="title"/>
          </p:nvPr>
        </p:nvSpPr>
        <p:spPr>
          <a:xfrm>
            <a:off x="76200" y="1752600"/>
            <a:ext cx="8915400" cy="2057400"/>
          </a:xfrm>
        </p:spPr>
        <p:txBody>
          <a:bodyPr/>
          <a:lstStyle/>
          <a:p>
            <a:r>
              <a:rPr lang="en-US" sz="4800" i="1" dirty="0" smtClean="0">
                <a:effectLst>
                  <a:outerShdw blurRad="38100" dist="38100" dir="2700000" algn="tl">
                    <a:srgbClr val="000000">
                      <a:alpha val="43137"/>
                    </a:srgbClr>
                  </a:outerShdw>
                </a:effectLst>
              </a:rPr>
              <a:t>Consensus Board Interpretation</a:t>
            </a:r>
            <a:r>
              <a:rPr lang="en-US" sz="5400" i="1" dirty="0" smtClean="0">
                <a:effectLst>
                  <a:outerShdw blurRad="38100" dist="38100" dir="2700000" algn="tl">
                    <a:srgbClr val="000000">
                      <a:alpha val="43137"/>
                    </a:srgbClr>
                  </a:outerShdw>
                </a:effectLst>
              </a:rPr>
              <a:t/>
            </a:r>
            <a:br>
              <a:rPr lang="en-US" sz="5400" i="1" dirty="0" smtClean="0">
                <a:effectLst>
                  <a:outerShdw blurRad="38100" dist="38100" dir="2700000" algn="tl">
                    <a:srgbClr val="000000">
                      <a:alpha val="43137"/>
                    </a:srgbClr>
                  </a:outerShdw>
                </a:effectLst>
              </a:rPr>
            </a:br>
            <a:r>
              <a:rPr lang="en-US" i="1" dirty="0" smtClean="0">
                <a:effectLst>
                  <a:outerShdw blurRad="38100" dist="38100" dir="2700000" algn="tl">
                    <a:srgbClr val="000000">
                      <a:alpha val="43137"/>
                    </a:srgbClr>
                  </a:outerShdw>
                </a:effectLst>
              </a:rPr>
              <a:t>CBID 1-2018 </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62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smtClean="0"/>
              <a:t>.005</a:t>
            </a:r>
          </a:p>
          <a:p>
            <a:pPr marL="0" indent="0">
              <a:buNone/>
            </a:pPr>
            <a:r>
              <a:rPr lang="en-US" dirty="0" smtClean="0"/>
              <a:t>The </a:t>
            </a:r>
            <a:r>
              <a:rPr lang="en-US" dirty="0"/>
              <a:t>base jurisdiction concept, which allows a licensee to report and to pay motor fuel use taxes to a base jurisdiction for distribution to other member jurisdictions in which the licensee traveled and incurred motor fuel use tax liability.</a:t>
            </a:r>
          </a:p>
          <a:p>
            <a:endParaRPr lang="en-US" dirty="0"/>
          </a:p>
        </p:txBody>
      </p:sp>
      <p:sp>
        <p:nvSpPr>
          <p:cNvPr id="3" name="Title 2"/>
          <p:cNvSpPr>
            <a:spLocks noGrp="1"/>
          </p:cNvSpPr>
          <p:nvPr>
            <p:ph type="title"/>
          </p:nvPr>
        </p:nvSpPr>
        <p:spPr>
          <a:xfrm>
            <a:off x="437878" y="990600"/>
            <a:ext cx="8229600" cy="1143000"/>
          </a:xfrm>
        </p:spPr>
        <p:txBody>
          <a:bodyPr/>
          <a:lstStyle/>
          <a:p>
            <a:pPr algn="r"/>
            <a:r>
              <a:rPr lang="en-US" i="1" dirty="0">
                <a:effectLst>
                  <a:outerShdw blurRad="38100" dist="38100" dir="2700000" algn="tl">
                    <a:srgbClr val="000000">
                      <a:alpha val="43137"/>
                    </a:srgbClr>
                  </a:outerShdw>
                </a:effectLst>
              </a:rPr>
              <a:t>Core Provisions </a:t>
            </a:r>
            <a:r>
              <a:rPr lang="en-US" i="1" dirty="0" smtClean="0">
                <a:effectLst>
                  <a:outerShdw blurRad="38100" dist="38100" dir="2700000" algn="tl">
                    <a:srgbClr val="000000">
                      <a:alpha val="43137"/>
                    </a:srgbClr>
                  </a:outerShdw>
                </a:effectLst>
              </a:rPr>
              <a:t>R130.100</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4367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smtClean="0"/>
              <a:t>.010</a:t>
            </a:r>
            <a:r>
              <a:rPr lang="en-US" dirty="0"/>
              <a:t>	</a:t>
            </a:r>
            <a:endParaRPr lang="en-US" dirty="0" smtClean="0"/>
          </a:p>
          <a:p>
            <a:pPr marL="0" indent="0">
              <a:buNone/>
            </a:pPr>
            <a:r>
              <a:rPr lang="en-US" dirty="0" smtClean="0"/>
              <a:t>Retention </a:t>
            </a:r>
            <a:r>
              <a:rPr lang="en-US" dirty="0"/>
              <a:t>of each jurisdiction’s sovereign authority to determine tax rates, exemptions and exercise other substantive tax authority.</a:t>
            </a:r>
          </a:p>
          <a:p>
            <a:pPr marL="0" indent="0">
              <a:buNone/>
            </a:pPr>
            <a:r>
              <a:rPr lang="en-US" b="1" dirty="0" smtClean="0"/>
              <a:t>.015</a:t>
            </a:r>
            <a:r>
              <a:rPr lang="en-US" dirty="0"/>
              <a:t>	</a:t>
            </a:r>
            <a:endParaRPr lang="en-US" dirty="0" smtClean="0"/>
          </a:p>
          <a:p>
            <a:pPr marL="0" indent="0">
              <a:buNone/>
            </a:pPr>
            <a:r>
              <a:rPr lang="en-US" dirty="0" smtClean="0"/>
              <a:t>A </a:t>
            </a:r>
            <a:r>
              <a:rPr lang="en-US" dirty="0"/>
              <a:t>uniform definition of the vehicles to which the Agreement applies.</a:t>
            </a:r>
          </a:p>
          <a:p>
            <a:endParaRPr lang="en-US" dirty="0"/>
          </a:p>
          <a:p>
            <a:endParaRPr lang="en-US" dirty="0"/>
          </a:p>
        </p:txBody>
      </p:sp>
      <p:sp>
        <p:nvSpPr>
          <p:cNvPr id="3" name="Title 2"/>
          <p:cNvSpPr>
            <a:spLocks noGrp="1"/>
          </p:cNvSpPr>
          <p:nvPr>
            <p:ph type="title"/>
          </p:nvPr>
        </p:nvSpPr>
        <p:spPr>
          <a:xfrm>
            <a:off x="381000" y="990600"/>
            <a:ext cx="8229600" cy="1143000"/>
          </a:xfrm>
        </p:spPr>
        <p:txBody>
          <a:bodyPr/>
          <a:lstStyle/>
          <a:p>
            <a:pPr algn="r"/>
            <a:r>
              <a:rPr lang="en-US" i="1" dirty="0">
                <a:effectLst>
                  <a:outerShdw blurRad="38100" dist="38100" dir="2700000" algn="tl">
                    <a:srgbClr val="000000">
                      <a:alpha val="43137"/>
                    </a:srgbClr>
                  </a:outerShdw>
                </a:effectLst>
              </a:rPr>
              <a:t>Core Provisions </a:t>
            </a:r>
            <a:r>
              <a:rPr lang="en-US" i="1" dirty="0" smtClean="0">
                <a:effectLst>
                  <a:outerShdw blurRad="38100" dist="38100" dir="2700000" algn="tl">
                    <a:srgbClr val="000000">
                      <a:alpha val="43137"/>
                    </a:srgbClr>
                  </a:outerShdw>
                </a:effectLst>
              </a:rPr>
              <a:t>R130.100</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859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2590800"/>
            <a:ext cx="8229600" cy="3519487"/>
          </a:xfrm>
        </p:spPr>
        <p:txBody>
          <a:bodyPr/>
          <a:lstStyle/>
          <a:p>
            <a:pPr marL="0" indent="0">
              <a:buNone/>
            </a:pPr>
            <a:r>
              <a:rPr lang="en-US" dirty="0"/>
              <a:t>The base jurisdiction concept “allows” a licensee to report and pay motor fuel use taxes to a base jurisdiction. It does not “require” a licensee to report and pay motor fuel use taxes to one base jurisdiction. </a:t>
            </a:r>
          </a:p>
          <a:p>
            <a:endParaRPr lang="en-US" dirty="0"/>
          </a:p>
        </p:txBody>
      </p:sp>
      <p:sp>
        <p:nvSpPr>
          <p:cNvPr id="3" name="Title 2"/>
          <p:cNvSpPr>
            <a:spLocks noGrp="1"/>
          </p:cNvSpPr>
          <p:nvPr>
            <p:ph type="title"/>
          </p:nvPr>
        </p:nvSpPr>
        <p:spPr>
          <a:xfrm>
            <a:off x="457200" y="1066800"/>
            <a:ext cx="8229600" cy="1143000"/>
          </a:xfrm>
        </p:spPr>
        <p:txBody>
          <a:bodyPr/>
          <a:lstStyle/>
          <a:p>
            <a:pPr algn="r"/>
            <a:r>
              <a:rPr lang="en-US" i="1" dirty="0" smtClean="0">
                <a:effectLst>
                  <a:outerShdw blurRad="38100" dist="38100" dir="2700000" algn="tl">
                    <a:srgbClr val="000000">
                      <a:alpha val="43137"/>
                    </a:srgbClr>
                  </a:outerShdw>
                </a:effectLst>
              </a:rPr>
              <a:t>Base Jurisdiction Concept</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82214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38400"/>
            <a:ext cx="8229600" cy="3341915"/>
          </a:xfrm>
        </p:spPr>
        <p:txBody>
          <a:bodyPr/>
          <a:lstStyle/>
          <a:p>
            <a:pPr marL="0" indent="0">
              <a:buNone/>
            </a:pPr>
            <a:r>
              <a:rPr lang="en-US" sz="2800" dirty="0" smtClean="0"/>
              <a:t>It </a:t>
            </a:r>
            <a:r>
              <a:rPr lang="en-US" sz="2800" dirty="0"/>
              <a:t>is the purpose of this Agreement to establish and maintain the concept of one fuel use license and administering base jurisdiction for each licensee and to provide that a licensee's base jurisdiction will have the primary responsibility for administering this Agreement and executing its provisions with respect to such licensee.</a:t>
            </a:r>
          </a:p>
        </p:txBody>
      </p:sp>
      <p:sp>
        <p:nvSpPr>
          <p:cNvPr id="3" name="Title 2"/>
          <p:cNvSpPr>
            <a:spLocks noGrp="1"/>
          </p:cNvSpPr>
          <p:nvPr>
            <p:ph type="title"/>
          </p:nvPr>
        </p:nvSpPr>
        <p:spPr>
          <a:xfrm>
            <a:off x="533400" y="990600"/>
            <a:ext cx="8229600" cy="1143000"/>
          </a:xfrm>
        </p:spPr>
        <p:txBody>
          <a:bodyPr/>
          <a:lstStyle/>
          <a:p>
            <a:pPr algn="r"/>
            <a:r>
              <a:rPr lang="en-US" sz="4000" b="1" i="1" dirty="0">
                <a:effectLst>
                  <a:outerShdw blurRad="38100" dist="38100" dir="2700000" algn="tl">
                    <a:srgbClr val="000000">
                      <a:alpha val="43137"/>
                    </a:srgbClr>
                  </a:outerShdw>
                </a:effectLst>
              </a:rPr>
              <a:t>R150 ONE LICENSE AND ONE BASE JURISDICTION </a:t>
            </a:r>
            <a:r>
              <a:rPr lang="en-US" dirty="0"/>
              <a:t/>
            </a:r>
            <a:br>
              <a:rPr lang="en-US" dirty="0"/>
            </a:br>
            <a:endParaRPr lang="en-US" dirty="0"/>
          </a:p>
        </p:txBody>
      </p:sp>
    </p:spTree>
    <p:extLst>
      <p:ext uri="{BB962C8B-B14F-4D97-AF65-F5344CB8AC3E}">
        <p14:creationId xmlns:p14="http://schemas.microsoft.com/office/powerpoint/2010/main" val="2532169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67200"/>
          </a:xfrm>
        </p:spPr>
        <p:txBody>
          <a:bodyPr/>
          <a:lstStyle/>
          <a:p>
            <a:pPr marL="0" indent="0">
              <a:buNone/>
            </a:pPr>
            <a:r>
              <a:rPr lang="en-US" dirty="0" smtClean="0"/>
              <a:t>Base </a:t>
            </a:r>
            <a:r>
              <a:rPr lang="en-US" dirty="0"/>
              <a:t>Jurisdiction means the member jurisdiction where qualified motor vehicles are based for vehicle registration purposes and</a:t>
            </a:r>
          </a:p>
          <a:p>
            <a:pPr marL="0" indent="0">
              <a:buNone/>
            </a:pPr>
            <a:r>
              <a:rPr lang="en-US" b="1" dirty="0" smtClean="0"/>
              <a:t>.100</a:t>
            </a:r>
            <a:r>
              <a:rPr lang="en-US" dirty="0"/>
              <a:t>	</a:t>
            </a:r>
            <a:endParaRPr lang="en-US" dirty="0" smtClean="0"/>
          </a:p>
          <a:p>
            <a:pPr marL="0" indent="0">
              <a:buNone/>
            </a:pPr>
            <a:r>
              <a:rPr lang="en-US" dirty="0" smtClean="0"/>
              <a:t>Where </a:t>
            </a:r>
            <a:r>
              <a:rPr lang="en-US" dirty="0"/>
              <a:t>the operational control and operational records of the licensee's </a:t>
            </a:r>
            <a:r>
              <a:rPr lang="en-US" dirty="0" smtClean="0"/>
              <a:t>qualified </a:t>
            </a:r>
            <a:r>
              <a:rPr lang="en-US" dirty="0"/>
              <a:t>motor vehicles are maintained or can be made available; and</a:t>
            </a:r>
          </a:p>
          <a:p>
            <a:endParaRPr lang="en-US" dirty="0"/>
          </a:p>
        </p:txBody>
      </p:sp>
      <p:sp>
        <p:nvSpPr>
          <p:cNvPr id="3" name="Title 2"/>
          <p:cNvSpPr>
            <a:spLocks noGrp="1"/>
          </p:cNvSpPr>
          <p:nvPr>
            <p:ph type="title"/>
          </p:nvPr>
        </p:nvSpPr>
        <p:spPr>
          <a:xfrm>
            <a:off x="457200" y="304800"/>
            <a:ext cx="8229600" cy="1143000"/>
          </a:xfrm>
        </p:spPr>
        <p:txBody>
          <a:bodyPr/>
          <a:lstStyle/>
          <a:p>
            <a:pPr algn="r"/>
            <a:r>
              <a:rPr lang="en-US" dirty="0" smtClean="0">
                <a:effectLst>
                  <a:outerShdw blurRad="38100" dist="38100" dir="2700000" algn="tl">
                    <a:srgbClr val="000000">
                      <a:alpha val="43137"/>
                    </a:srgbClr>
                  </a:outerShdw>
                </a:effectLst>
              </a:rPr>
              <a:t>R212</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7314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00"/>
                                        <p:tgtEl>
                                          <p:spTgt spid="2">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wipe(down)">
                                      <p:cBhvr>
                                        <p:cTn id="1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smtClean="0"/>
              <a:t>.200</a:t>
            </a:r>
            <a:r>
              <a:rPr lang="en-US" b="1" dirty="0"/>
              <a:t>	</a:t>
            </a:r>
            <a:endParaRPr lang="en-US" b="1" dirty="0" smtClean="0"/>
          </a:p>
          <a:p>
            <a:pPr marL="0" indent="0">
              <a:buNone/>
            </a:pPr>
            <a:r>
              <a:rPr lang="en-US" dirty="0" smtClean="0"/>
              <a:t>Where </a:t>
            </a:r>
            <a:r>
              <a:rPr lang="en-US" dirty="0"/>
              <a:t>some travel is accrued by qualified motor vehicles within the fleet. The commissioners of two or more affected jurisdictions may allow a person to consolidate several fleets that would otherwise be based in two or more jurisdictions.</a:t>
            </a:r>
          </a:p>
        </p:txBody>
      </p:sp>
      <p:sp>
        <p:nvSpPr>
          <p:cNvPr id="3" name="Title 2"/>
          <p:cNvSpPr>
            <a:spLocks noGrp="1"/>
          </p:cNvSpPr>
          <p:nvPr>
            <p:ph type="title"/>
          </p:nvPr>
        </p:nvSpPr>
        <p:spPr>
          <a:xfrm>
            <a:off x="446586" y="990600"/>
            <a:ext cx="8229600" cy="1143000"/>
          </a:xfrm>
        </p:spPr>
        <p:txBody>
          <a:bodyPr/>
          <a:lstStyle/>
          <a:p>
            <a:pPr algn="r"/>
            <a:r>
              <a:rPr lang="en-US" i="1" dirty="0" smtClean="0">
                <a:effectLst>
                  <a:outerShdw blurRad="38100" dist="38100" dir="2700000" algn="tl">
                    <a:srgbClr val="000000">
                      <a:alpha val="43137"/>
                    </a:srgbClr>
                  </a:outerShdw>
                </a:effectLst>
              </a:rPr>
              <a:t>R212</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96946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While the concept of one license and one base jurisdiction exists </a:t>
            </a:r>
            <a:r>
              <a:rPr lang="en-US" b="1" dirty="0"/>
              <a:t>(R150), R212.200 </a:t>
            </a:r>
            <a:r>
              <a:rPr lang="en-US" dirty="0"/>
              <a:t>allows commissioners of two or more affected jurisdictions to consolidate several fleets. This indicates a licensee may have fleets based in two or more jurisdictions with multiple IFTA licenses. </a:t>
            </a:r>
          </a:p>
          <a:p>
            <a:endParaRPr lang="en-US" dirty="0"/>
          </a:p>
        </p:txBody>
      </p:sp>
      <p:sp>
        <p:nvSpPr>
          <p:cNvPr id="3" name="Title 2"/>
          <p:cNvSpPr>
            <a:spLocks noGrp="1"/>
          </p:cNvSpPr>
          <p:nvPr>
            <p:ph type="title"/>
          </p:nvPr>
        </p:nvSpPr>
        <p:spPr>
          <a:xfrm>
            <a:off x="446586" y="990600"/>
            <a:ext cx="8229600" cy="1143000"/>
          </a:xfrm>
        </p:spPr>
        <p:txBody>
          <a:bodyPr/>
          <a:lstStyle/>
          <a:p>
            <a:pPr algn="r"/>
            <a:r>
              <a:rPr lang="en-US" i="1" dirty="0" smtClean="0">
                <a:effectLst>
                  <a:outerShdw blurRad="38100" dist="38100" dir="2700000" algn="tl">
                    <a:srgbClr val="000000">
                      <a:alpha val="43137"/>
                    </a:srgbClr>
                  </a:outerShdw>
                </a:effectLst>
              </a:rPr>
              <a:t>R212</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652390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2057400"/>
            <a:ext cx="8229600" cy="4052887"/>
          </a:xfrm>
        </p:spPr>
        <p:txBody>
          <a:bodyPr/>
          <a:lstStyle/>
          <a:p>
            <a:pPr marL="0" indent="0">
              <a:buNone/>
            </a:pPr>
            <a:r>
              <a:rPr lang="en-US" b="1" dirty="0" smtClean="0"/>
              <a:t>APPLICATION </a:t>
            </a:r>
            <a:r>
              <a:rPr lang="en-US" b="1" dirty="0"/>
              <a:t>FOR LICENSE</a:t>
            </a:r>
            <a:endParaRPr lang="en-US" dirty="0"/>
          </a:p>
          <a:p>
            <a:pPr marL="457200" lvl="1" indent="0">
              <a:buNone/>
            </a:pPr>
            <a:r>
              <a:rPr lang="en-US" dirty="0" smtClean="0"/>
              <a:t>A </a:t>
            </a:r>
            <a:r>
              <a:rPr lang="en-US" dirty="0"/>
              <a:t>person shall file an application for licensing with the base jurisdiction. The fuel tax license application shall have the content specified in the </a:t>
            </a:r>
            <a:r>
              <a:rPr lang="en-US" b="1" dirty="0" smtClean="0"/>
              <a:t>Procedures </a:t>
            </a:r>
            <a:r>
              <a:rPr lang="en-US" b="1" dirty="0"/>
              <a:t>Manual Section P100</a:t>
            </a:r>
            <a:r>
              <a:rPr lang="en-US" dirty="0"/>
              <a:t>.</a:t>
            </a:r>
          </a:p>
          <a:p>
            <a:endParaRPr lang="en-US" dirty="0"/>
          </a:p>
        </p:txBody>
      </p:sp>
      <p:sp>
        <p:nvSpPr>
          <p:cNvPr id="3" name="Title 2"/>
          <p:cNvSpPr>
            <a:spLocks noGrp="1"/>
          </p:cNvSpPr>
          <p:nvPr>
            <p:ph type="title"/>
          </p:nvPr>
        </p:nvSpPr>
        <p:spPr>
          <a:xfrm>
            <a:off x="455295" y="990600"/>
            <a:ext cx="8229600" cy="1143000"/>
          </a:xfrm>
        </p:spPr>
        <p:txBody>
          <a:bodyPr/>
          <a:lstStyle/>
          <a:p>
            <a:pPr algn="r"/>
            <a:r>
              <a:rPr lang="en-US" i="1" dirty="0" smtClean="0">
                <a:effectLst>
                  <a:outerShdw blurRad="38100" dist="38100" dir="2700000" algn="tl">
                    <a:srgbClr val="000000">
                      <a:alpha val="43137"/>
                    </a:srgbClr>
                  </a:outerShdw>
                </a:effectLst>
              </a:rPr>
              <a:t>R315</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1618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smtClean="0"/>
              <a:t>BASE </a:t>
            </a:r>
            <a:r>
              <a:rPr lang="en-US" b="1" dirty="0"/>
              <a:t>JURISDICTION DETERMINATION </a:t>
            </a:r>
            <a:endParaRPr lang="en-US" dirty="0"/>
          </a:p>
          <a:p>
            <a:pPr marL="57150" indent="0">
              <a:buNone/>
            </a:pPr>
            <a:r>
              <a:rPr lang="en-US" dirty="0" smtClean="0"/>
              <a:t>An </a:t>
            </a:r>
            <a:r>
              <a:rPr lang="en-US" dirty="0"/>
              <a:t>applicant not based in a member jurisdiction may make application for licensing to any member jurisdiction in which it operates. The jurisdiction receiving such application may accept or reject it. </a:t>
            </a:r>
          </a:p>
        </p:txBody>
      </p:sp>
      <p:sp>
        <p:nvSpPr>
          <p:cNvPr id="3" name="Title 2"/>
          <p:cNvSpPr>
            <a:spLocks noGrp="1"/>
          </p:cNvSpPr>
          <p:nvPr>
            <p:ph type="title"/>
          </p:nvPr>
        </p:nvSpPr>
        <p:spPr>
          <a:xfrm>
            <a:off x="455295" y="990600"/>
            <a:ext cx="8229600" cy="1143000"/>
          </a:xfrm>
        </p:spPr>
        <p:txBody>
          <a:bodyPr/>
          <a:lstStyle/>
          <a:p>
            <a:pPr algn="r"/>
            <a:r>
              <a:rPr lang="en-US" i="1" dirty="0" smtClean="0">
                <a:effectLst>
                  <a:outerShdw blurRad="38100" dist="38100" dir="2700000" algn="tl">
                    <a:srgbClr val="000000">
                      <a:alpha val="43137"/>
                    </a:srgbClr>
                  </a:outerShdw>
                </a:effectLst>
              </a:rPr>
              <a:t>R325</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75767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7150" indent="0">
              <a:buNone/>
            </a:pPr>
            <a:r>
              <a:rPr lang="en-US" dirty="0"/>
              <a:t>If licensed pursuant to this section, the </a:t>
            </a:r>
            <a:r>
              <a:rPr lang="en-US" dirty="0" smtClean="0"/>
              <a:t>licensee </a:t>
            </a:r>
            <a:r>
              <a:rPr lang="en-US" dirty="0"/>
              <a:t>shall agree to make operational records available for audit in the base jurisdiction, or pay the reasonable per diem travel expenses for auditors to audit the records located outside of the base jurisdiction, at the discretion of the base jurisdiction. </a:t>
            </a:r>
          </a:p>
        </p:txBody>
      </p:sp>
      <p:sp>
        <p:nvSpPr>
          <p:cNvPr id="3" name="Title 2"/>
          <p:cNvSpPr>
            <a:spLocks noGrp="1"/>
          </p:cNvSpPr>
          <p:nvPr>
            <p:ph type="title"/>
          </p:nvPr>
        </p:nvSpPr>
        <p:spPr>
          <a:xfrm>
            <a:off x="304800" y="990600"/>
            <a:ext cx="8229600" cy="1143000"/>
          </a:xfrm>
        </p:spPr>
        <p:txBody>
          <a:bodyPr/>
          <a:lstStyle/>
          <a:p>
            <a:pPr algn="r"/>
            <a:r>
              <a:rPr lang="en-US" i="1" dirty="0" smtClean="0">
                <a:effectLst>
                  <a:outerShdw blurRad="38100" dist="38100" dir="2700000" algn="tl">
                    <a:srgbClr val="000000">
                      <a:alpha val="43137"/>
                    </a:srgbClr>
                  </a:outerShdw>
                </a:effectLst>
              </a:rPr>
              <a:t>R325</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3509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838200"/>
          </a:xfrm>
        </p:spPr>
        <p:txBody>
          <a:bodyPr/>
          <a:lstStyle/>
          <a:p>
            <a:pPr algn="r"/>
            <a:r>
              <a:rPr lang="en-US" i="1" dirty="0" smtClean="0">
                <a:effectLst>
                  <a:outerShdw blurRad="38100" dist="38100" dir="2700000" algn="tl">
                    <a:srgbClr val="000000">
                      <a:alpha val="43137"/>
                    </a:srgbClr>
                  </a:outerShdw>
                </a:effectLst>
              </a:rPr>
              <a:t>Subject</a:t>
            </a:r>
            <a:endParaRPr lang="en-US" i="1" dirty="0">
              <a:effectLst>
                <a:outerShdw blurRad="38100" dist="38100" dir="2700000" algn="tl">
                  <a:srgbClr val="000000">
                    <a:alpha val="43137"/>
                  </a:srgbClr>
                </a:outerShdw>
              </a:effectLst>
            </a:endParaRPr>
          </a:p>
        </p:txBody>
      </p:sp>
      <p:sp>
        <p:nvSpPr>
          <p:cNvPr id="4" name="Content Placeholder 1"/>
          <p:cNvSpPr>
            <a:spLocks noGrp="1"/>
          </p:cNvSpPr>
          <p:nvPr>
            <p:ph idx="1"/>
          </p:nvPr>
        </p:nvSpPr>
        <p:spPr/>
        <p:txBody>
          <a:bodyPr/>
          <a:lstStyle/>
          <a:p>
            <a:pPr marL="457200" lvl="1" indent="0">
              <a:buNone/>
            </a:pPr>
            <a:r>
              <a:rPr lang="en-US" sz="3600" dirty="0" smtClean="0"/>
              <a:t>Multiple IFTA Licenses – Either in two or more jurisdictions or in a single jurisdiction</a:t>
            </a:r>
          </a:p>
          <a:p>
            <a:pPr marL="457200" lvl="1" indent="0">
              <a:buNone/>
            </a:pPr>
            <a:endParaRPr lang="en-US" sz="3600" dirty="0"/>
          </a:p>
          <a:p>
            <a:pPr marL="457200" lvl="1" indent="0">
              <a:buNone/>
            </a:pPr>
            <a:r>
              <a:rPr lang="en-US" sz="3600" dirty="0" smtClean="0"/>
              <a:t>Vote Required</a:t>
            </a:r>
          </a:p>
          <a:p>
            <a:pPr lvl="1"/>
            <a:endParaRPr lang="en-US" dirty="0"/>
          </a:p>
          <a:p>
            <a:pPr lvl="1"/>
            <a:endParaRPr lang="en-US" dirty="0" smtClean="0"/>
          </a:p>
          <a:p>
            <a:pPr lvl="1"/>
            <a:endParaRPr lang="en-US" dirty="0"/>
          </a:p>
        </p:txBody>
      </p:sp>
    </p:spTree>
    <p:extLst>
      <p:ext uri="{BB962C8B-B14F-4D97-AF65-F5344CB8AC3E}">
        <p14:creationId xmlns:p14="http://schemas.microsoft.com/office/powerpoint/2010/main" val="40723285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2362200"/>
            <a:ext cx="8229600" cy="3748087"/>
          </a:xfrm>
        </p:spPr>
        <p:txBody>
          <a:bodyPr/>
          <a:lstStyle/>
          <a:p>
            <a:pPr marL="57150" indent="0">
              <a:buNone/>
            </a:pPr>
            <a:r>
              <a:rPr lang="en-US" dirty="0"/>
              <a:t>A person licensed under this section shall apply for an IFTA license to the jurisdiction in which it is based immediately upon notification that the jurisdiction has become an IFTA member jurisdiction. The license shall become effective the following license year.</a:t>
            </a:r>
          </a:p>
          <a:p>
            <a:endParaRPr lang="en-US" dirty="0"/>
          </a:p>
        </p:txBody>
      </p:sp>
      <p:sp>
        <p:nvSpPr>
          <p:cNvPr id="3" name="Title 2"/>
          <p:cNvSpPr>
            <a:spLocks noGrp="1"/>
          </p:cNvSpPr>
          <p:nvPr>
            <p:ph type="title"/>
          </p:nvPr>
        </p:nvSpPr>
        <p:spPr>
          <a:xfrm>
            <a:off x="437878" y="990600"/>
            <a:ext cx="8229600" cy="1143000"/>
          </a:xfrm>
        </p:spPr>
        <p:txBody>
          <a:bodyPr/>
          <a:lstStyle/>
          <a:p>
            <a:pPr algn="r"/>
            <a:r>
              <a:rPr lang="en-US" i="1" dirty="0" smtClean="0">
                <a:effectLst>
                  <a:outerShdw blurRad="38100" dist="38100" dir="2700000" algn="tl">
                    <a:srgbClr val="000000">
                      <a:alpha val="43137"/>
                    </a:srgbClr>
                  </a:outerShdw>
                </a:effectLst>
              </a:rPr>
              <a:t>R325</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0873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3824287"/>
          </a:xfrm>
        </p:spPr>
        <p:txBody>
          <a:bodyPr/>
          <a:lstStyle/>
          <a:p>
            <a:pPr marL="0" indent="0">
              <a:buNone/>
            </a:pPr>
            <a:r>
              <a:rPr lang="en-US" dirty="0"/>
              <a:t>While there is nothing in the Articles of Agreement that would prohibit a licensee from holding more than one fuel license, under </a:t>
            </a:r>
            <a:r>
              <a:rPr lang="en-US" b="1" dirty="0"/>
              <a:t>*R325</a:t>
            </a:r>
            <a:r>
              <a:rPr lang="en-US" dirty="0"/>
              <a:t>, it is still up to each jurisdiction to decide whether or not to accept or reject an application for a license. </a:t>
            </a:r>
          </a:p>
          <a:p>
            <a:endParaRPr lang="en-US" dirty="0"/>
          </a:p>
        </p:txBody>
      </p:sp>
      <p:sp>
        <p:nvSpPr>
          <p:cNvPr id="3" name="Title 2"/>
          <p:cNvSpPr>
            <a:spLocks noGrp="1"/>
          </p:cNvSpPr>
          <p:nvPr>
            <p:ph type="title"/>
          </p:nvPr>
        </p:nvSpPr>
        <p:spPr>
          <a:xfrm>
            <a:off x="437878" y="914400"/>
            <a:ext cx="8229600" cy="1143000"/>
          </a:xfrm>
        </p:spPr>
        <p:txBody>
          <a:bodyPr/>
          <a:lstStyle/>
          <a:p>
            <a:pPr algn="r"/>
            <a:r>
              <a:rPr lang="en-US" i="1" dirty="0" smtClean="0">
                <a:effectLst>
                  <a:outerShdw blurRad="38100" dist="38100" dir="2700000" algn="tl">
                    <a:srgbClr val="000000">
                      <a:alpha val="43137"/>
                    </a:srgbClr>
                  </a:outerShdw>
                </a:effectLst>
              </a:rPr>
              <a:t>R325</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6118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2133600"/>
            <a:ext cx="8229600" cy="3886200"/>
          </a:xfrm>
        </p:spPr>
        <p:txBody>
          <a:bodyPr/>
          <a:lstStyle/>
          <a:p>
            <a:r>
              <a:rPr lang="en-US" dirty="0" smtClean="0"/>
              <a:t>Nothing </a:t>
            </a:r>
            <a:r>
              <a:rPr lang="en-US" dirty="0"/>
              <a:t>in the Agreement prohibits a person or licensee from holding more than one fuel license in separate jurisdictions; </a:t>
            </a:r>
            <a:r>
              <a:rPr lang="en-US" dirty="0" smtClean="0"/>
              <a:t>and</a:t>
            </a:r>
            <a:r>
              <a:rPr lang="en-US" dirty="0"/>
              <a:t> </a:t>
            </a:r>
            <a:endParaRPr lang="en-US" dirty="0" smtClean="0"/>
          </a:p>
          <a:p>
            <a:endParaRPr lang="en-US" sz="1800" dirty="0"/>
          </a:p>
          <a:p>
            <a:pPr lvl="0"/>
            <a:r>
              <a:rPr lang="en-US" dirty="0" smtClean="0"/>
              <a:t>Nothing </a:t>
            </a:r>
            <a:r>
              <a:rPr lang="en-US" dirty="0"/>
              <a:t>in the Agreement prohibits a licensee from obtaining multiple licenses within one jurisdiction</a:t>
            </a:r>
            <a:r>
              <a:rPr lang="en-US" dirty="0" smtClean="0"/>
              <a:t>.</a:t>
            </a:r>
            <a:endParaRPr lang="en-US" dirty="0"/>
          </a:p>
        </p:txBody>
      </p:sp>
      <p:sp>
        <p:nvSpPr>
          <p:cNvPr id="3" name="Title 2"/>
          <p:cNvSpPr>
            <a:spLocks noGrp="1"/>
          </p:cNvSpPr>
          <p:nvPr>
            <p:ph type="title"/>
          </p:nvPr>
        </p:nvSpPr>
        <p:spPr>
          <a:xfrm>
            <a:off x="457200" y="1066800"/>
            <a:ext cx="8229600" cy="685800"/>
          </a:xfrm>
        </p:spPr>
        <p:txBody>
          <a:bodyPr/>
          <a:lstStyle/>
          <a:p>
            <a:pPr algn="r"/>
            <a:r>
              <a:rPr lang="en-US" b="1" i="1" dirty="0" smtClean="0">
                <a:effectLst>
                  <a:outerShdw blurRad="38100" dist="38100" dir="2700000" algn="tl">
                    <a:srgbClr val="000000">
                      <a:alpha val="43137"/>
                    </a:srgbClr>
                  </a:outerShdw>
                </a:effectLst>
              </a:rPr>
              <a:t>Proposed Interpretation</a:t>
            </a:r>
            <a:r>
              <a:rPr lang="en-US" i="1" dirty="0">
                <a:effectLst>
                  <a:outerShdw blurRad="38100" dist="38100" dir="2700000" algn="tl">
                    <a:srgbClr val="000000">
                      <a:alpha val="43137"/>
                    </a:srgbClr>
                  </a:outerShdw>
                </a:effectLst>
              </a:rPr>
              <a:t/>
            </a:r>
            <a:br>
              <a:rPr lang="en-US" i="1" dirty="0">
                <a:effectLst>
                  <a:outerShdw blurRad="38100" dist="38100" dir="2700000" algn="tl">
                    <a:srgbClr val="000000">
                      <a:alpha val="43137"/>
                    </a:srgbClr>
                  </a:outerShdw>
                </a:effectLst>
              </a:rPr>
            </a:b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540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circle(in)">
                                      <p:cBhvr>
                                        <p:cTn id="14"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1066800"/>
            <a:ext cx="8229600" cy="5043487"/>
          </a:xfrm>
        </p:spPr>
        <p:txBody>
          <a:bodyPr/>
          <a:lstStyle/>
          <a:p>
            <a:pPr marL="0" indent="0" algn="ctr">
              <a:buNone/>
            </a:pPr>
            <a:r>
              <a:rPr lang="en-US" sz="7200" b="1" dirty="0" smtClean="0">
                <a:effectLst>
                  <a:outerShdw blurRad="38100" dist="38100" dir="2700000" algn="tl">
                    <a:srgbClr val="000000">
                      <a:alpha val="43137"/>
                    </a:srgbClr>
                  </a:outerShdw>
                </a:effectLst>
              </a:rPr>
              <a:t>Questions</a:t>
            </a:r>
          </a:p>
          <a:p>
            <a:pPr marL="0" indent="0" algn="ctr">
              <a:buNone/>
            </a:pPr>
            <a:endParaRPr lang="en-US" sz="44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2133600"/>
            <a:ext cx="3632200" cy="363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6359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990600"/>
            <a:ext cx="8229600" cy="1143000"/>
          </a:xfrm>
        </p:spPr>
        <p:txBody>
          <a:bodyPr/>
          <a:lstStyle/>
          <a:p>
            <a:pPr algn="r"/>
            <a:r>
              <a:rPr lang="en-US" sz="7200" b="1" i="1" dirty="0" smtClean="0">
                <a:effectLst>
                  <a:outerShdw blurRad="38100" dist="38100" dir="2700000" algn="tl">
                    <a:srgbClr val="000000">
                      <a:alpha val="43137"/>
                    </a:srgbClr>
                  </a:outerShdw>
                </a:effectLst>
              </a:rPr>
              <a:t>Let’s Vote! </a:t>
            </a:r>
            <a:endParaRPr lang="en-US" sz="7200" b="1" i="1" dirty="0">
              <a:effectLst>
                <a:outerShdw blurRad="38100" dist="38100" dir="2700000" algn="tl">
                  <a:srgbClr val="000000">
                    <a:alpha val="43137"/>
                  </a:srgbClr>
                </a:outerShdw>
              </a:effectLst>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2413" y="2209006"/>
            <a:ext cx="6096000"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7988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On April 3, 2018 Indiana ask the Board for an interpretation on two separate questions</a:t>
            </a:r>
          </a:p>
          <a:p>
            <a:pPr marL="457200" lvl="1" indent="0">
              <a:buNone/>
            </a:pPr>
            <a:r>
              <a:rPr lang="en-US" dirty="0" smtClean="0"/>
              <a:t>Under </a:t>
            </a:r>
            <a:r>
              <a:rPr lang="en-US" dirty="0"/>
              <a:t>the International Fuel Tax Agreement Articles of Agreement, can a person or licensee hold more than one (1) fuel license in separate jurisdictions, or must a person hold only one (1) fuel license in a base jurisdiction?</a:t>
            </a:r>
          </a:p>
          <a:p>
            <a:pPr lvl="1"/>
            <a:endParaRPr lang="en-US" dirty="0"/>
          </a:p>
        </p:txBody>
      </p:sp>
      <p:sp>
        <p:nvSpPr>
          <p:cNvPr id="3" name="Title 2"/>
          <p:cNvSpPr>
            <a:spLocks noGrp="1"/>
          </p:cNvSpPr>
          <p:nvPr>
            <p:ph type="title"/>
          </p:nvPr>
        </p:nvSpPr>
        <p:spPr>
          <a:xfrm>
            <a:off x="533400" y="990600"/>
            <a:ext cx="8229600" cy="1173798"/>
          </a:xfrm>
        </p:spPr>
        <p:txBody>
          <a:bodyPr/>
          <a:lstStyle/>
          <a:p>
            <a:pPr algn="r"/>
            <a:r>
              <a:rPr lang="en-US" i="1" dirty="0" smtClean="0">
                <a:effectLst>
                  <a:outerShdw blurRad="38100" dist="38100" dir="2700000" algn="tl">
                    <a:srgbClr val="000000">
                      <a:alpha val="43137"/>
                    </a:srgbClr>
                  </a:outerShdw>
                </a:effectLst>
              </a:rPr>
              <a:t>Proposed Questions</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902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randombar(horizontal)">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pPr marL="457200" lvl="1" indent="0">
              <a:buNone/>
            </a:pPr>
            <a:r>
              <a:rPr lang="en-US" sz="3200" dirty="0" smtClean="0"/>
              <a:t>Under </a:t>
            </a:r>
            <a:r>
              <a:rPr lang="en-US" sz="3200" dirty="0"/>
              <a:t>the International Fuel Tax Agreement Articles of Agreement, can a person or licensee hold more than one (1) fuel license in the base jurisdiction?</a:t>
            </a:r>
          </a:p>
          <a:p>
            <a:pPr lvl="1"/>
            <a:endParaRPr lang="en-US" dirty="0"/>
          </a:p>
        </p:txBody>
      </p:sp>
      <p:sp>
        <p:nvSpPr>
          <p:cNvPr id="3" name="Title 2"/>
          <p:cNvSpPr>
            <a:spLocks noGrp="1"/>
          </p:cNvSpPr>
          <p:nvPr>
            <p:ph type="title"/>
          </p:nvPr>
        </p:nvSpPr>
        <p:spPr>
          <a:xfrm>
            <a:off x="304800" y="990600"/>
            <a:ext cx="8229600" cy="1143000"/>
          </a:xfrm>
        </p:spPr>
        <p:txBody>
          <a:bodyPr/>
          <a:lstStyle/>
          <a:p>
            <a:pPr algn="r"/>
            <a:r>
              <a:rPr lang="en-US" i="1" dirty="0" smtClean="0">
                <a:effectLst>
                  <a:outerShdw blurRad="38100" dist="38100" dir="2700000" algn="tl">
                    <a:srgbClr val="000000">
                      <a:alpha val="43137"/>
                    </a:srgbClr>
                  </a:outerShdw>
                </a:effectLst>
              </a:rPr>
              <a:t>Proposed Question</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965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The Jurisdiction of Indiana does not have a set deadline for the questions to be answered; however, they would like clarity moving forward so that the Jurisdiction of Indiana can respond to further inquiries by a person or licensee. </a:t>
            </a:r>
          </a:p>
        </p:txBody>
      </p:sp>
      <p:sp>
        <p:nvSpPr>
          <p:cNvPr id="3" name="Title 2"/>
          <p:cNvSpPr>
            <a:spLocks noGrp="1"/>
          </p:cNvSpPr>
          <p:nvPr>
            <p:ph type="title"/>
          </p:nvPr>
        </p:nvSpPr>
        <p:spPr>
          <a:xfrm>
            <a:off x="481421" y="990600"/>
            <a:ext cx="8229600" cy="1143000"/>
          </a:xfrm>
        </p:spPr>
        <p:txBody>
          <a:bodyPr/>
          <a:lstStyle/>
          <a:p>
            <a:pPr algn="r"/>
            <a:r>
              <a:rPr lang="en-US" i="1" dirty="0" smtClean="0">
                <a:effectLst>
                  <a:outerShdw blurRad="38100" dist="38100" dir="2700000" algn="tl">
                    <a:srgbClr val="000000">
                      <a:alpha val="43137"/>
                    </a:srgbClr>
                  </a:outerShdw>
                </a:effectLst>
              </a:rPr>
              <a:t>Requested Answer Deadline</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99214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Articles of Agreement:</a:t>
            </a:r>
          </a:p>
          <a:p>
            <a:pPr lvl="1"/>
            <a:r>
              <a:rPr lang="en-US" dirty="0"/>
              <a:t>R130, R150, R212, R227, R236, R242, R315, and </a:t>
            </a:r>
            <a:r>
              <a:rPr lang="en-US" dirty="0" smtClean="0"/>
              <a:t>R325</a:t>
            </a:r>
            <a:endParaRPr lang="en-US" dirty="0"/>
          </a:p>
          <a:p>
            <a:pPr marL="0" indent="0">
              <a:buNone/>
            </a:pPr>
            <a:r>
              <a:rPr lang="en-US" dirty="0" smtClean="0"/>
              <a:t>Audit Manual - None</a:t>
            </a:r>
            <a:endParaRPr lang="en-US" dirty="0"/>
          </a:p>
          <a:p>
            <a:pPr marL="0" indent="0">
              <a:buNone/>
            </a:pPr>
            <a:r>
              <a:rPr lang="en-US" dirty="0" smtClean="0"/>
              <a:t>Procedures Manual - None</a:t>
            </a:r>
            <a:endParaRPr lang="en-US" dirty="0"/>
          </a:p>
          <a:p>
            <a:pPr marL="0" indent="0">
              <a:buNone/>
            </a:pPr>
            <a:r>
              <a:rPr lang="en-US" dirty="0" smtClean="0"/>
              <a:t>Related Interpretations - None</a:t>
            </a:r>
            <a:endParaRPr lang="en-US" dirty="0"/>
          </a:p>
        </p:txBody>
      </p:sp>
      <p:sp>
        <p:nvSpPr>
          <p:cNvPr id="3" name="Title 2"/>
          <p:cNvSpPr>
            <a:spLocks noGrp="1"/>
          </p:cNvSpPr>
          <p:nvPr>
            <p:ph type="title"/>
          </p:nvPr>
        </p:nvSpPr>
        <p:spPr>
          <a:xfrm>
            <a:off x="446586" y="990600"/>
            <a:ext cx="8229600" cy="1143000"/>
          </a:xfrm>
        </p:spPr>
        <p:txBody>
          <a:bodyPr/>
          <a:lstStyle/>
          <a:p>
            <a:pPr algn="r"/>
            <a:r>
              <a:rPr lang="en-US" i="1" dirty="0" smtClean="0">
                <a:effectLst>
                  <a:outerShdw blurRad="38100" dist="38100" dir="2700000" algn="tl">
                    <a:srgbClr val="000000">
                      <a:alpha val="43137"/>
                    </a:srgbClr>
                  </a:outerShdw>
                </a:effectLst>
              </a:rPr>
              <a:t>Related Provisions</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775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down)">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229600" cy="4525963"/>
          </a:xfrm>
        </p:spPr>
        <p:txBody>
          <a:bodyPr/>
          <a:lstStyle/>
          <a:p>
            <a:pPr lvl="2">
              <a:buFont typeface="Arial" panose="020B0604020202020204" pitchFamily="34" charset="0"/>
              <a:buChar char="•"/>
            </a:pPr>
            <a:r>
              <a:rPr lang="en-US" sz="2800" b="1" dirty="0"/>
              <a:t>R227 Jurisdiction </a:t>
            </a:r>
            <a:r>
              <a:rPr lang="en-US" sz="2800" dirty="0"/>
              <a:t>means a state of the United States of America, the District of Columbia, a province or territory of Canada, or a state of the United Mexican States. </a:t>
            </a:r>
            <a:endParaRPr lang="en-US" sz="2800" dirty="0" smtClean="0"/>
          </a:p>
          <a:p>
            <a:pPr lvl="2">
              <a:buFont typeface="Arial" panose="020B0604020202020204" pitchFamily="34" charset="0"/>
              <a:buChar char="•"/>
            </a:pPr>
            <a:r>
              <a:rPr lang="en-US" sz="2800" b="1" dirty="0" smtClean="0"/>
              <a:t>R236 </a:t>
            </a:r>
            <a:r>
              <a:rPr lang="en-US" sz="2800" b="1" dirty="0"/>
              <a:t>Licensee </a:t>
            </a:r>
            <a:r>
              <a:rPr lang="en-US" sz="2800" dirty="0"/>
              <a:t>means a person who holds an </a:t>
            </a:r>
            <a:r>
              <a:rPr lang="en-US" sz="2800" dirty="0" smtClean="0"/>
              <a:t>unconcealed </a:t>
            </a:r>
            <a:r>
              <a:rPr lang="en-US" sz="2800" dirty="0"/>
              <a:t>Agreement license issued by the base </a:t>
            </a:r>
            <a:r>
              <a:rPr lang="en-US" sz="2800" dirty="0" smtClean="0"/>
              <a:t>jurisdiction.</a:t>
            </a:r>
          </a:p>
          <a:p>
            <a:pPr lvl="2">
              <a:buFont typeface="Arial" panose="020B0604020202020204" pitchFamily="34" charset="0"/>
              <a:buChar char="•"/>
            </a:pPr>
            <a:r>
              <a:rPr lang="en-US" sz="2800" b="1" dirty="0" smtClean="0"/>
              <a:t>R242 </a:t>
            </a:r>
            <a:r>
              <a:rPr lang="en-US" sz="2800" b="1" dirty="0"/>
              <a:t>Person</a:t>
            </a:r>
            <a:r>
              <a:rPr lang="en-US" sz="2800" dirty="0"/>
              <a:t> means an individual, corporation, partnership, association, trust, or other entity</a:t>
            </a:r>
            <a:r>
              <a:rPr lang="en-US" sz="2800" dirty="0" smtClean="0"/>
              <a:t>.</a:t>
            </a:r>
            <a:endParaRPr lang="en-US" sz="2800" dirty="0"/>
          </a:p>
        </p:txBody>
      </p:sp>
      <p:sp>
        <p:nvSpPr>
          <p:cNvPr id="3" name="Title 2"/>
          <p:cNvSpPr>
            <a:spLocks noGrp="1"/>
          </p:cNvSpPr>
          <p:nvPr>
            <p:ph type="title"/>
          </p:nvPr>
        </p:nvSpPr>
        <p:spPr>
          <a:xfrm>
            <a:off x="4648200" y="152400"/>
            <a:ext cx="4419600" cy="1371600"/>
          </a:xfrm>
        </p:spPr>
        <p:txBody>
          <a:bodyPr/>
          <a:lstStyle/>
          <a:p>
            <a:pPr algn="r"/>
            <a:r>
              <a:rPr lang="en-US" i="1" dirty="0" smtClean="0">
                <a:effectLst>
                  <a:outerShdw blurRad="38100" dist="38100" dir="2700000" algn="tl">
                    <a:srgbClr val="000000">
                      <a:alpha val="43137"/>
                    </a:srgbClr>
                  </a:outerShdw>
                </a:effectLst>
              </a:rPr>
              <a:t>Definitions </a:t>
            </a:r>
            <a:br>
              <a:rPr lang="en-US" i="1" dirty="0" smtClean="0">
                <a:effectLst>
                  <a:outerShdw blurRad="38100" dist="38100" dir="2700000" algn="tl">
                    <a:srgbClr val="000000">
                      <a:alpha val="43137"/>
                    </a:srgbClr>
                  </a:outerShdw>
                </a:effectLst>
              </a:rPr>
            </a:br>
            <a:r>
              <a:rPr lang="en-US" i="1" dirty="0" smtClean="0">
                <a:effectLst>
                  <a:outerShdw blurRad="38100" dist="38100" dir="2700000" algn="tl">
                    <a:srgbClr val="000000">
                      <a:alpha val="43137"/>
                    </a:srgbClr>
                  </a:outerShdw>
                </a:effectLst>
              </a:rPr>
              <a:t>Cited by Indiana</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094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1)">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heel(1)">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9" y="1965324"/>
            <a:ext cx="7467601" cy="4144963"/>
          </a:xfrm>
        </p:spPr>
        <p:txBody>
          <a:bodyPr/>
          <a:lstStyle/>
          <a:p>
            <a:pPr marL="0" indent="0">
              <a:buNone/>
            </a:pPr>
            <a:r>
              <a:rPr lang="en-US" dirty="0"/>
              <a:t>The Board reviewed the sections of the Articles of Agreement listed above to base their determination on the questions posed. Under </a:t>
            </a:r>
            <a:r>
              <a:rPr lang="en-US" b="1" dirty="0"/>
              <a:t>R130</a:t>
            </a:r>
            <a:r>
              <a:rPr lang="en-US" dirty="0"/>
              <a:t>, the following three core provisions are stated:</a:t>
            </a:r>
          </a:p>
          <a:p>
            <a:endParaRPr lang="en-US" dirty="0"/>
          </a:p>
        </p:txBody>
      </p:sp>
      <p:sp>
        <p:nvSpPr>
          <p:cNvPr id="3" name="Title 2"/>
          <p:cNvSpPr>
            <a:spLocks noGrp="1"/>
          </p:cNvSpPr>
          <p:nvPr>
            <p:ph type="title"/>
          </p:nvPr>
        </p:nvSpPr>
        <p:spPr>
          <a:xfrm>
            <a:off x="455295" y="990600"/>
            <a:ext cx="8229600" cy="1143000"/>
          </a:xfrm>
        </p:spPr>
        <p:txBody>
          <a:bodyPr/>
          <a:lstStyle/>
          <a:p>
            <a:pPr algn="r"/>
            <a:r>
              <a:rPr lang="en-US" i="1" dirty="0" smtClean="0">
                <a:effectLst>
                  <a:outerShdw blurRad="38100" dist="38100" dir="2700000" algn="tl">
                    <a:srgbClr val="000000">
                      <a:alpha val="43137"/>
                    </a:srgbClr>
                  </a:outerShdw>
                </a:effectLst>
              </a:rPr>
              <a:t>Board Discussions</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9813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To </a:t>
            </a:r>
            <a:r>
              <a:rPr lang="en-US" dirty="0"/>
              <a:t>effect this purpose, the Agreement implements three core provisions that, as between states of the United States, constitute an interstate compact approved by Congress in the Intermodal Surface Transportation Efficiency Act of 1991 (ISTEA). These core provisions, incorporated by ISTEA, are:</a:t>
            </a:r>
          </a:p>
          <a:p>
            <a:endParaRPr lang="en-US" dirty="0"/>
          </a:p>
        </p:txBody>
      </p:sp>
      <p:sp>
        <p:nvSpPr>
          <p:cNvPr id="3" name="Title 2"/>
          <p:cNvSpPr>
            <a:spLocks noGrp="1"/>
          </p:cNvSpPr>
          <p:nvPr>
            <p:ph type="title"/>
          </p:nvPr>
        </p:nvSpPr>
        <p:spPr>
          <a:xfrm>
            <a:off x="455295" y="990600"/>
            <a:ext cx="8229600" cy="1143000"/>
          </a:xfrm>
        </p:spPr>
        <p:txBody>
          <a:bodyPr/>
          <a:lstStyle/>
          <a:p>
            <a:pPr algn="r"/>
            <a:r>
              <a:rPr lang="en-US" i="1" dirty="0" smtClean="0">
                <a:effectLst>
                  <a:outerShdw blurRad="38100" dist="38100" dir="2700000" algn="tl">
                    <a:srgbClr val="000000">
                      <a:alpha val="43137"/>
                    </a:srgbClr>
                  </a:outerShdw>
                </a:effectLst>
              </a:rPr>
              <a:t>Core Provisions R130.100</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5336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IFTA ABM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831</Words>
  <Application>Microsoft Office PowerPoint</Application>
  <PresentationFormat>On-screen Show (4:3)</PresentationFormat>
  <Paragraphs>71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IFTA ABM 2016</vt:lpstr>
      <vt:lpstr>Consensus Board Interpretation CBID 1-2018 </vt:lpstr>
      <vt:lpstr>Subject</vt:lpstr>
      <vt:lpstr>Proposed Questions</vt:lpstr>
      <vt:lpstr>Proposed Question</vt:lpstr>
      <vt:lpstr>Requested Answer Deadline</vt:lpstr>
      <vt:lpstr>Related Provisions</vt:lpstr>
      <vt:lpstr>Definitions  Cited by Indiana</vt:lpstr>
      <vt:lpstr>Board Discussions</vt:lpstr>
      <vt:lpstr>Core Provisions R130.100</vt:lpstr>
      <vt:lpstr>Core Provisions R130.100</vt:lpstr>
      <vt:lpstr>Core Provisions R130.100</vt:lpstr>
      <vt:lpstr>Base Jurisdiction Concept</vt:lpstr>
      <vt:lpstr>R150 ONE LICENSE AND ONE BASE JURISDICTION  </vt:lpstr>
      <vt:lpstr>R212</vt:lpstr>
      <vt:lpstr>R212</vt:lpstr>
      <vt:lpstr>R212</vt:lpstr>
      <vt:lpstr>R315</vt:lpstr>
      <vt:lpstr>R325</vt:lpstr>
      <vt:lpstr>R325</vt:lpstr>
      <vt:lpstr>R325</vt:lpstr>
      <vt:lpstr>R325</vt:lpstr>
      <vt:lpstr>Proposed Interpretation </vt:lpstr>
      <vt:lpstr>PowerPoint Presentation</vt:lpstr>
      <vt:lpstr>Let’s Vote!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Lonette Turner</dc:creator>
  <cp:lastModifiedBy>Tammy Trinker</cp:lastModifiedBy>
  <cp:revision>48</cp:revision>
  <dcterms:created xsi:type="dcterms:W3CDTF">2016-07-21T22:27:59Z</dcterms:created>
  <dcterms:modified xsi:type="dcterms:W3CDTF">2019-08-26T18:16:11Z</dcterms:modified>
</cp:coreProperties>
</file>